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4" d="100"/>
          <a:sy n="64" d="100"/>
        </p:scale>
        <p:origin x="66" y="5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187389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Vilinie Singh </a:t>
            </a:r>
            <a:r>
              <a:rPr lang="en-US" dirty="0">
                <a:solidFill>
                  <a:schemeClr val="bg2"/>
                </a:solidFill>
                <a:latin typeface="Abadi" panose="020B0604020104020204" pitchFamily="34" charset="0"/>
                <a:ea typeface="SF Pro" pitchFamily="2" charset="0"/>
                <a:cs typeface="SF Pro" pitchFamily="2" charset="0"/>
              </a:rPr>
              <a:t>25/02/2025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41635" cy="4351338"/>
          </a:xfrm>
          <a:prstGeom prst="rect">
            <a:avLst/>
          </a:prstGeom>
        </p:spPr>
        <p:txBody>
          <a:bodyPr/>
          <a:lstStyle/>
          <a:p>
            <a:r>
              <a:rPr lang="en-US" sz="2200" dirty="0">
                <a:solidFill>
                  <a:schemeClr val="accent3">
                    <a:lumMod val="25000"/>
                  </a:schemeClr>
                </a:solidFill>
                <a:latin typeface="Abadi" panose="020B0604020104020204" pitchFamily="34" charset="0"/>
              </a:rPr>
              <a:t>An exploratory data analysis was done to determine the training labels where the landing outcomes were successful (1) or a failure (0)</a:t>
            </a:r>
          </a:p>
          <a:p>
            <a:r>
              <a:rPr lang="en-US" sz="2200" dirty="0">
                <a:solidFill>
                  <a:schemeClr val="accent3">
                    <a:lumMod val="25000"/>
                  </a:schemeClr>
                </a:solidFill>
                <a:latin typeface="Abadi" panose="020B0604020104020204" pitchFamily="34" charset="0"/>
              </a:rPr>
              <a:t>Launches at each site, sightings at all orbits were calculated.</a:t>
            </a:r>
          </a:p>
          <a:p>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https://github.com/veeweenee/IBM-DS-Capstone-Course/blob/main/labs-jupyter-spacex-Data%20wrangling.ipynb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E4CEBB03-6338-5B25-9108-0D6A274631D7}"/>
              </a:ext>
            </a:extLst>
          </p:cNvPr>
          <p:cNvPicPr>
            <a:picLocks noChangeAspect="1"/>
          </p:cNvPicPr>
          <p:nvPr/>
        </p:nvPicPr>
        <p:blipFill>
          <a:blip r:embed="rId3"/>
          <a:stretch>
            <a:fillRect/>
          </a:stretch>
        </p:blipFill>
        <p:spPr>
          <a:xfrm>
            <a:off x="5617628" y="1825625"/>
            <a:ext cx="5667983" cy="39418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5821"/>
            <a:ext cx="10397662" cy="50323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Several plots were used to compare the different relationships between the variables. The purpose of this is to test to see viable relationships could be used to train the machine. This type of analysis were performed using the following variables: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a:rPr>
              <a:t> </a:t>
            </a:r>
            <a:r>
              <a:rPr lang="en-US" sz="1800" dirty="0" err="1">
                <a:solidFill>
                  <a:schemeClr val="accent3">
                    <a:lumMod val="25000"/>
                  </a:schemeClr>
                </a:solidFill>
                <a:latin typeface="Abadi"/>
              </a:rPr>
              <a:t>FlightNumber</a:t>
            </a:r>
            <a:endParaRPr lang="en-US" sz="1800" dirty="0">
              <a:solidFill>
                <a:schemeClr val="accent3">
                  <a:lumMod val="25000"/>
                </a:schemeClr>
              </a:solidFill>
              <a:latin typeface="Abadi"/>
            </a:endParaRPr>
          </a:p>
          <a:p>
            <a:pPr marL="800100" lvl="1" indent="-342900">
              <a:lnSpc>
                <a:spcPct val="100000"/>
              </a:lnSpc>
              <a:spcBef>
                <a:spcPts val="1400"/>
              </a:spcBef>
              <a:buFont typeface="+mj-lt"/>
              <a:buAutoNum type="arabicPeriod"/>
            </a:pPr>
            <a:r>
              <a:rPr lang="en-US" sz="1800" dirty="0" err="1">
                <a:solidFill>
                  <a:schemeClr val="accent3">
                    <a:lumMod val="25000"/>
                  </a:schemeClr>
                </a:solidFill>
                <a:latin typeface="Abadi"/>
              </a:rPr>
              <a:t>PayloadMass</a:t>
            </a:r>
            <a:endParaRPr lang="en-US" sz="1800" dirty="0">
              <a:solidFill>
                <a:schemeClr val="accent3">
                  <a:lumMod val="25000"/>
                </a:schemeClr>
              </a:solidFill>
              <a:latin typeface="Abadi"/>
            </a:endParaRPr>
          </a:p>
          <a:p>
            <a:pPr marL="800100" lvl="1" indent="-342900">
              <a:lnSpc>
                <a:spcPct val="100000"/>
              </a:lnSpc>
              <a:spcBef>
                <a:spcPts val="1400"/>
              </a:spcBef>
              <a:buFont typeface="+mj-lt"/>
              <a:buAutoNum type="arabicPeriod"/>
            </a:pPr>
            <a:r>
              <a:rPr lang="en-US" sz="1800" dirty="0" err="1">
                <a:solidFill>
                  <a:schemeClr val="accent3">
                    <a:lumMod val="25000"/>
                  </a:schemeClr>
                </a:solidFill>
                <a:latin typeface="Abadi"/>
              </a:rPr>
              <a:t>LaunchSite</a:t>
            </a:r>
            <a:endParaRPr lang="en-US" sz="1800" dirty="0">
              <a:solidFill>
                <a:schemeClr val="accent3">
                  <a:lumMod val="25000"/>
                </a:schemeClr>
              </a:solidFill>
              <a:latin typeface="Abadi"/>
            </a:endParaRP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a:rPr>
              <a:t>Class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a:rPr>
              <a:t>Orbit</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a:rPr>
              <a:t>Year</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https://github.com/veeweenee/IBM-DS-Capstone-Course/blob/main/edadataviz.ipynb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04528" y="1674235"/>
            <a:ext cx="843395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An exploratory data analysis was carried out but by using SQL.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Mainly, queries were made to fully understand the data within the dataset. Queries were done based on landing outcomes, booster versions, payload sizes, etc.</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https://github.com/veeweenee/IBM-DS-Capstone-Course/blob/main/jupyter-labs-eda-sql-coursera_sqllite(1).ipynb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58287" y="1875054"/>
            <a:ext cx="887542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map was made using the Folium library to mark landings (successful and failed ones), launch sites and specific locations (such as railways, cities).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was done to fully grasp why launch sites have been based within a specific location.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https://github.com/veeweenee/IBM-DS-Capstone-Course/blob/main/lab_jupyter_launch_site_location.ipynb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to the dashboard are plots such as a scatterplot and pie chart.</a:t>
            </a:r>
          </a:p>
          <a:p>
            <a:pPr>
              <a:lnSpc>
                <a:spcPct val="100000"/>
              </a:lnSpc>
              <a:spcBef>
                <a:spcPts val="1400"/>
              </a:spcBef>
            </a:pPr>
            <a:r>
              <a:rPr lang="en-US" sz="2200" dirty="0">
                <a:solidFill>
                  <a:schemeClr val="accent3">
                    <a:lumMod val="25000"/>
                  </a:schemeClr>
                </a:solidFill>
                <a:latin typeface="Abadi" panose="020B0604020104020204" pitchFamily="34" charset="0"/>
              </a:rPr>
              <a:t>The scatterplot was added to display the variation when it comes to success rates in relation to booster versions, payload masses, etc.</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was added as a display of the various success rates of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GitHub URL:https://github.com/veeweenee/IBM-DS-Capstone-Course/blob/main/DV0101EN-Final-Assign-Part-2-Questionss.py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split into two sets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Various machine models were built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(Logistic Regression, Support Vector Machine, Decision Tree Classifier and K Nearest </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used as a metric for the models and the best performing model was found.</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https://github.com/veeweenee/IBM-DS-Capstone-Course/blob/main/SpaceX_Machine%20Learning%20Prediction_Part_5.ipynb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713573" y="4521417"/>
            <a:ext cx="66284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can be seen from the plot above that the number of flights present at a launch site, the higher is the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5D3D749-EE27-B136-7AE1-347552FBAD07}"/>
              </a:ext>
            </a:extLst>
          </p:cNvPr>
          <p:cNvPicPr>
            <a:picLocks noChangeAspect="1"/>
          </p:cNvPicPr>
          <p:nvPr/>
        </p:nvPicPr>
        <p:blipFill>
          <a:blip r:embed="rId3"/>
          <a:stretch>
            <a:fillRect/>
          </a:stretch>
        </p:blipFill>
        <p:spPr>
          <a:xfrm>
            <a:off x="770011" y="1901387"/>
            <a:ext cx="10593278" cy="208626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510533" y="4695643"/>
            <a:ext cx="7398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can be seen from the plot above that the payload mass is at the CCAFS SLC 40 launch site, the higher is the success rate for the Falcon 9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44855BA-3736-3A52-E7DA-C960AD524558}"/>
              </a:ext>
            </a:extLst>
          </p:cNvPr>
          <p:cNvPicPr>
            <a:picLocks noChangeAspect="1"/>
          </p:cNvPicPr>
          <p:nvPr/>
        </p:nvPicPr>
        <p:blipFill>
          <a:blip r:embed="rId3"/>
          <a:stretch>
            <a:fillRect/>
          </a:stretch>
        </p:blipFill>
        <p:spPr>
          <a:xfrm>
            <a:off x="529010" y="2046920"/>
            <a:ext cx="10621857" cy="203863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1051560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bar plot it can be seen the four of the Orbits have higher success rate than the others.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94496" y="4119779"/>
            <a:ext cx="722027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can be seen from the plot there are two notable findings:</a:t>
            </a:r>
          </a:p>
          <a:p>
            <a:pPr lvl="1">
              <a:lnSpc>
                <a:spcPct val="100000"/>
              </a:lnSpc>
              <a:spcBef>
                <a:spcPts val="1400"/>
              </a:spcBef>
            </a:pPr>
            <a:r>
              <a:rPr lang="en-US" sz="1800" dirty="0">
                <a:solidFill>
                  <a:schemeClr val="accent3">
                    <a:lumMod val="25000"/>
                  </a:schemeClr>
                </a:solidFill>
                <a:latin typeface="Abadi" panose="020B0604020104020204" pitchFamily="34" charset="0"/>
              </a:rPr>
              <a:t>There is a relationship between the success of the number of flights when analyzing the LEO orbit.</a:t>
            </a:r>
          </a:p>
          <a:p>
            <a:pPr lvl="1">
              <a:lnSpc>
                <a:spcPct val="100000"/>
              </a:lnSpc>
              <a:spcBef>
                <a:spcPts val="1400"/>
              </a:spcBef>
            </a:pPr>
            <a:r>
              <a:rPr lang="en-US" sz="1800" dirty="0">
                <a:solidFill>
                  <a:schemeClr val="accent3">
                    <a:lumMod val="25000"/>
                  </a:schemeClr>
                </a:solidFill>
                <a:latin typeface="Abadi" panose="020B0604020104020204" pitchFamily="34" charset="0"/>
              </a:rPr>
              <a:t>There exists no relationship between the number of flights when analyzing the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5512BA3-50B8-93D6-DB9C-CA6862F1CFE9}"/>
              </a:ext>
            </a:extLst>
          </p:cNvPr>
          <p:cNvPicPr>
            <a:picLocks noChangeAspect="1"/>
          </p:cNvPicPr>
          <p:nvPr/>
        </p:nvPicPr>
        <p:blipFill>
          <a:blip r:embed="rId3"/>
          <a:stretch>
            <a:fillRect/>
          </a:stretch>
        </p:blipFill>
        <p:spPr>
          <a:xfrm>
            <a:off x="798009" y="1780477"/>
            <a:ext cx="10659963" cy="20481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736483" y="4774843"/>
            <a:ext cx="658265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seen in the scatterplot above, successful landings occur more for PO, ISS and LEO orbits when considering heavy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CE6690C-584C-156C-4792-6677C903FB21}"/>
              </a:ext>
            </a:extLst>
          </p:cNvPr>
          <p:cNvPicPr>
            <a:picLocks noChangeAspect="1"/>
          </p:cNvPicPr>
          <p:nvPr/>
        </p:nvPicPr>
        <p:blipFill>
          <a:blip r:embed="rId3"/>
          <a:stretch>
            <a:fillRect/>
          </a:stretch>
        </p:blipFill>
        <p:spPr>
          <a:xfrm>
            <a:off x="880334" y="2409682"/>
            <a:ext cx="10431331" cy="203863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22025" y="4952206"/>
            <a:ext cx="641157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information above a line chart was plotted which displayed that the success rate kept a steady increase from 2013 until 2010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698EA8B-83DD-7B50-3846-40E57CAF55D4}"/>
              </a:ext>
            </a:extLst>
          </p:cNvPr>
          <p:cNvPicPr>
            <a:picLocks noChangeAspect="1"/>
          </p:cNvPicPr>
          <p:nvPr/>
        </p:nvPicPr>
        <p:blipFill>
          <a:blip r:embed="rId3"/>
          <a:stretch>
            <a:fillRect/>
          </a:stretch>
        </p:blipFill>
        <p:spPr>
          <a:xfrm>
            <a:off x="931378" y="1339896"/>
            <a:ext cx="10526594" cy="330563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DISTINCT keyword, four unique launch sites were found, namely:</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KSC LC-39A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CCAFLS LC-40</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VAF8 SLC-4E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CCAFLS SLC-40</a:t>
            </a: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7B464E3-B1E2-3F9F-A660-B45A506028B2}"/>
              </a:ext>
            </a:extLst>
          </p:cNvPr>
          <p:cNvPicPr>
            <a:picLocks noChangeAspect="1"/>
          </p:cNvPicPr>
          <p:nvPr/>
        </p:nvPicPr>
        <p:blipFill>
          <a:blip r:embed="rId3"/>
          <a:stretch>
            <a:fillRect/>
          </a:stretch>
        </p:blipFill>
        <p:spPr>
          <a:xfrm>
            <a:off x="5146634" y="2553808"/>
            <a:ext cx="4725059" cy="274358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5211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query was used to find the names beginning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759F638-AEA1-AF9E-DBE1-668DD09A010E}"/>
              </a:ext>
            </a:extLst>
          </p:cNvPr>
          <p:cNvPicPr>
            <a:picLocks noChangeAspect="1"/>
          </p:cNvPicPr>
          <p:nvPr/>
        </p:nvPicPr>
        <p:blipFill>
          <a:blip r:embed="rId3"/>
          <a:srcRect t="12843"/>
          <a:stretch/>
        </p:blipFill>
        <p:spPr>
          <a:xfrm>
            <a:off x="5039048" y="1486693"/>
            <a:ext cx="6382941" cy="5029201"/>
          </a:xfrm>
          <a:prstGeom prst="rect">
            <a:avLst/>
          </a:prstGeom>
        </p:spPr>
      </p:pic>
      <p:sp>
        <p:nvSpPr>
          <p:cNvPr id="7" name="Rectangle 1">
            <a:extLst>
              <a:ext uri="{FF2B5EF4-FFF2-40B4-BE49-F238E27FC236}">
                <a16:creationId xmlns:a16="http://schemas.microsoft.com/office/drawing/2014/main" id="{5F11B28D-E40B-2C4C-B79B-678947CBA588}"/>
              </a:ext>
            </a:extLst>
          </p:cNvPr>
          <p:cNvSpPr>
            <a:spLocks noChangeArrowheads="1"/>
          </p:cNvSpPr>
          <p:nvPr/>
        </p:nvSpPr>
        <p:spPr bwMode="auto">
          <a:xfrm>
            <a:off x="1163783" y="3482176"/>
            <a:ext cx="256032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err="1">
                <a:ln>
                  <a:noFill/>
                </a:ln>
                <a:solidFill>
                  <a:schemeClr val="tx1"/>
                </a:solidFill>
                <a:effectLst/>
                <a:latin typeface="Arial Unicode MS"/>
              </a:rPr>
              <a:t>sql</a:t>
            </a:r>
            <a:r>
              <a:rPr kumimoji="0" lang="en-US" altLang="en-US" sz="2000" b="0" i="0" u="none" strike="noStrike" cap="none" normalizeH="0" baseline="0" dirty="0">
                <a:ln>
                  <a:noFill/>
                </a:ln>
                <a:solidFill>
                  <a:schemeClr val="tx1"/>
                </a:solidFill>
                <a:effectLst/>
                <a:latin typeface="Arial Unicode MS"/>
              </a:rPr>
              <a:t> select * from SPACEXTABLE where </a:t>
            </a:r>
            <a:r>
              <a:rPr kumimoji="0" lang="en-US" altLang="en-US" sz="2000" b="0" i="0" u="none" strike="noStrike" cap="none" normalizeH="0" baseline="0" dirty="0" err="1">
                <a:ln>
                  <a:noFill/>
                </a:ln>
                <a:solidFill>
                  <a:schemeClr val="tx1"/>
                </a:solidFill>
                <a:effectLst/>
                <a:latin typeface="Arial Unicode MS"/>
              </a:rPr>
              <a:t>launch_site</a:t>
            </a:r>
            <a:r>
              <a:rPr kumimoji="0" lang="en-US" altLang="en-US" sz="2000" b="0" i="0" u="none" strike="noStrike" cap="none" normalizeH="0" baseline="0" dirty="0">
                <a:ln>
                  <a:noFill/>
                </a:ln>
                <a:solidFill>
                  <a:schemeClr val="tx1"/>
                </a:solidFill>
                <a:effectLst/>
                <a:latin typeface="Arial Unicode MS"/>
              </a:rPr>
              <a:t> like 'CCA%' limit 5</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following query the total payload mass was calculated: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AF8DA5A-3519-9C57-08ED-70B3FA66209C}"/>
              </a:ext>
            </a:extLst>
          </p:cNvPr>
          <p:cNvPicPr>
            <a:picLocks noChangeAspect="1"/>
          </p:cNvPicPr>
          <p:nvPr/>
        </p:nvPicPr>
        <p:blipFill>
          <a:blip r:embed="rId3"/>
          <a:stretch>
            <a:fillRect/>
          </a:stretch>
        </p:blipFill>
        <p:spPr>
          <a:xfrm>
            <a:off x="657464" y="2637970"/>
            <a:ext cx="9970679" cy="216753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following query, the average payload mass by F9 c1.1 was calculated to 2534.66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B79BCF9-75F1-BF89-9849-A9637A6947BA}"/>
              </a:ext>
            </a:extLst>
          </p:cNvPr>
          <p:cNvPicPr>
            <a:picLocks noChangeAspect="1"/>
          </p:cNvPicPr>
          <p:nvPr/>
        </p:nvPicPr>
        <p:blipFill>
          <a:blip r:embed="rId3"/>
          <a:stretch>
            <a:fillRect/>
          </a:stretch>
        </p:blipFill>
        <p:spPr>
          <a:xfrm>
            <a:off x="1368002" y="3162977"/>
            <a:ext cx="10297406" cy="212467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following query, the first successful ground landing date was calculated to 2010-06-04</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07E6F87-9AAC-A487-423D-C2C5E44B474D}"/>
              </a:ext>
            </a:extLst>
          </p:cNvPr>
          <p:cNvPicPr>
            <a:picLocks noChangeAspect="1"/>
          </p:cNvPicPr>
          <p:nvPr/>
        </p:nvPicPr>
        <p:blipFill>
          <a:blip r:embed="rId3"/>
          <a:stretch>
            <a:fillRect/>
          </a:stretch>
        </p:blipFill>
        <p:spPr>
          <a:xfrm>
            <a:off x="731916" y="3032848"/>
            <a:ext cx="10726056" cy="23463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the query below, the names of boosters which have successfully landed on drone ship and had payload mass greater than 4000 but less than 6000 are as follows: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67C9965-EB06-0B20-8AD1-4A1B997B0610}"/>
              </a:ext>
            </a:extLst>
          </p:cNvPr>
          <p:cNvPicPr>
            <a:picLocks noChangeAspect="1"/>
          </p:cNvPicPr>
          <p:nvPr/>
        </p:nvPicPr>
        <p:blipFill>
          <a:blip r:embed="rId3"/>
          <a:stretch>
            <a:fillRect/>
          </a:stretch>
        </p:blipFill>
        <p:spPr>
          <a:xfrm>
            <a:off x="1087705" y="3319064"/>
            <a:ext cx="9427893" cy="330416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16815"/>
            <a:ext cx="11057228" cy="47025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was collected from the SpaceX Api and the SpaceX Wikipedia’s page</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Wrangling was done (categorical features were modified using one-hot encoding)</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EDA were carried out using SQL, Data Visualization methods and Folium (maps, dashboards, graphs, charts)</a:t>
            </a:r>
          </a:p>
          <a:p>
            <a:pPr lvl="1">
              <a:lnSpc>
                <a:spcPct val="100000"/>
              </a:lnSpc>
              <a:spcBef>
                <a:spcPts val="1400"/>
              </a:spcBef>
              <a:buFont typeface="Wingdings" panose="05000000000000000000" pitchFamily="2" charset="2"/>
              <a:buChar char="ü"/>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Machine learning predictions were made by producing the following four: K Nearest </a:t>
            </a:r>
            <a:r>
              <a:rPr lang="en-US" sz="1800" dirty="0" err="1">
                <a:solidFill>
                  <a:schemeClr val="accent3">
                    <a:lumMod val="25000"/>
                  </a:schemeClr>
                </a:solidFill>
                <a:latin typeface="Abadi" panose="020B0604020104020204" pitchFamily="34" charset="0"/>
              </a:rPr>
              <a:t>Neighbours</a:t>
            </a:r>
            <a:r>
              <a:rPr lang="en-US" sz="1800" dirty="0">
                <a:solidFill>
                  <a:schemeClr val="accent3">
                    <a:lumMod val="25000"/>
                  </a:schemeClr>
                </a:solidFill>
                <a:latin typeface="Abadi" panose="020B0604020104020204" pitchFamily="34" charset="0"/>
              </a:rPr>
              <a:t>, Support Vector Machines, Decision Tree Classifier and </a:t>
            </a:r>
            <a:r>
              <a:rPr lang="en-US" sz="1800" dirty="0" err="1">
                <a:solidFill>
                  <a:schemeClr val="accent3">
                    <a:lumMod val="25000"/>
                  </a:schemeClr>
                </a:solidFill>
                <a:latin typeface="Abadi" panose="020B0604020104020204" pitchFamily="34" charset="0"/>
              </a:rPr>
              <a:t>Logisitic</a:t>
            </a:r>
            <a:r>
              <a:rPr lang="en-US" sz="1800" dirty="0">
                <a:solidFill>
                  <a:schemeClr val="accent3">
                    <a:lumMod val="25000"/>
                  </a:schemeClr>
                </a:solidFill>
                <a:latin typeface="Abadi" panose="020B0604020104020204" pitchFamily="34" charset="0"/>
              </a:rPr>
              <a:t> Regression; all of which produced similar results of 83 percent, all of which predicted successful landings.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calculation of the total number of successful and failure mission outcomes were done. It is seen that there was a failure (in flight), 99 successes and a single success where the payload status was unclear.</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03BE761-2939-D1BC-1FC9-F5360289A629}"/>
              </a:ext>
            </a:extLst>
          </p:cNvPr>
          <p:cNvPicPr>
            <a:picLocks noChangeAspect="1"/>
          </p:cNvPicPr>
          <p:nvPr/>
        </p:nvPicPr>
        <p:blipFill>
          <a:blip r:embed="rId3"/>
          <a:stretch>
            <a:fillRect/>
          </a:stretch>
        </p:blipFill>
        <p:spPr>
          <a:xfrm>
            <a:off x="932829" y="3292283"/>
            <a:ext cx="9916909" cy="293410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27344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were calculated by using the query (seen below) and produced the following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A5773CF-84DA-DAA0-543F-72B93DDA6E23}"/>
              </a:ext>
            </a:extLst>
          </p:cNvPr>
          <p:cNvPicPr>
            <a:picLocks noChangeAspect="1"/>
          </p:cNvPicPr>
          <p:nvPr/>
        </p:nvPicPr>
        <p:blipFill>
          <a:blip r:embed="rId3"/>
          <a:stretch>
            <a:fillRect/>
          </a:stretch>
        </p:blipFill>
        <p:spPr>
          <a:xfrm>
            <a:off x="3250553" y="1306967"/>
            <a:ext cx="8618603" cy="542137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are listed below:</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1E28BDBE-32F8-8B75-F6BF-4E009F28CA7D}"/>
              </a:ext>
            </a:extLst>
          </p:cNvPr>
          <p:cNvPicPr>
            <a:picLocks noChangeAspect="1"/>
          </p:cNvPicPr>
          <p:nvPr/>
        </p:nvPicPr>
        <p:blipFill>
          <a:blip r:embed="rId3"/>
          <a:stretch>
            <a:fillRect/>
          </a:stretch>
        </p:blipFill>
        <p:spPr>
          <a:xfrm>
            <a:off x="541337" y="3221318"/>
            <a:ext cx="10536120" cy="175284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landing outcomes (such as Failure (drone ship) or Success (ground pad)) between the date 2010-06-04 and 2017-03-20, in descending order are ranked below:</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D4AC0826-BE2E-C9A2-2D8D-D05EFCA6C535}"/>
              </a:ext>
            </a:extLst>
          </p:cNvPr>
          <p:cNvPicPr>
            <a:picLocks noChangeAspect="1"/>
          </p:cNvPicPr>
          <p:nvPr/>
        </p:nvPicPr>
        <p:blipFill>
          <a:blip r:embed="rId3"/>
          <a:stretch>
            <a:fillRect/>
          </a:stretch>
        </p:blipFill>
        <p:spPr>
          <a:xfrm>
            <a:off x="1233336" y="3429000"/>
            <a:ext cx="8825064" cy="25521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048854" y="5563028"/>
            <a:ext cx="6365575" cy="4351338"/>
          </a:xfrm>
          <a:prstGeom prst="rect">
            <a:avLst/>
          </a:prstGeom>
        </p:spPr>
        <p:txBody>
          <a:bodyPr lIns="91440" tIns="45720" rIns="91440" bIns="45720" anchor="t">
            <a:normAutofit/>
          </a:bodyPr>
          <a:lstStyle/>
          <a:p>
            <a:r>
              <a:rPr lang="en-US" dirty="0"/>
              <a:t>Here we can see both launch sites are located in Florida and in California, by the coasts.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DCA1CECB-CD06-B045-07FA-61160A08610E}"/>
              </a:ext>
            </a:extLst>
          </p:cNvPr>
          <p:cNvPicPr>
            <a:picLocks noChangeAspect="1"/>
          </p:cNvPicPr>
          <p:nvPr/>
        </p:nvPicPr>
        <p:blipFill>
          <a:blip r:embed="rId3"/>
          <a:srcRect r="63688" b="39333"/>
          <a:stretch/>
        </p:blipFill>
        <p:spPr>
          <a:xfrm>
            <a:off x="265631" y="2574730"/>
            <a:ext cx="3842357" cy="3043430"/>
          </a:xfrm>
          <a:prstGeom prst="rect">
            <a:avLst/>
          </a:prstGeom>
        </p:spPr>
      </p:pic>
      <p:sp>
        <p:nvSpPr>
          <p:cNvPr id="7" name="TextBox 6">
            <a:extLst>
              <a:ext uri="{FF2B5EF4-FFF2-40B4-BE49-F238E27FC236}">
                <a16:creationId xmlns:a16="http://schemas.microsoft.com/office/drawing/2014/main" id="{B9ACB850-EF0A-BE1E-22BE-8C652496B031}"/>
              </a:ext>
            </a:extLst>
          </p:cNvPr>
          <p:cNvSpPr txBox="1"/>
          <p:nvPr/>
        </p:nvSpPr>
        <p:spPr>
          <a:xfrm>
            <a:off x="265631" y="4671224"/>
            <a:ext cx="2620370" cy="923330"/>
          </a:xfrm>
          <a:prstGeom prst="rect">
            <a:avLst/>
          </a:prstGeom>
          <a:noFill/>
        </p:spPr>
        <p:txBody>
          <a:bodyPr wrap="square" rtlCol="0">
            <a:spAutoFit/>
          </a:bodyPr>
          <a:lstStyle/>
          <a:p>
            <a:r>
              <a:rPr lang="en-US" dirty="0"/>
              <a:t>It can be seen that the launch site is in Florida and near the coast.</a:t>
            </a:r>
          </a:p>
        </p:txBody>
      </p:sp>
      <p:pic>
        <p:nvPicPr>
          <p:cNvPr id="9" name="Picture 8">
            <a:extLst>
              <a:ext uri="{FF2B5EF4-FFF2-40B4-BE49-F238E27FC236}">
                <a16:creationId xmlns:a16="http://schemas.microsoft.com/office/drawing/2014/main" id="{19BEB223-749B-EAB8-EA75-CD391EBF33FB}"/>
              </a:ext>
            </a:extLst>
          </p:cNvPr>
          <p:cNvPicPr>
            <a:picLocks noChangeAspect="1"/>
          </p:cNvPicPr>
          <p:nvPr/>
        </p:nvPicPr>
        <p:blipFill>
          <a:blip r:embed="rId4"/>
          <a:stretch>
            <a:fillRect/>
          </a:stretch>
        </p:blipFill>
        <p:spPr>
          <a:xfrm>
            <a:off x="4283220" y="1661721"/>
            <a:ext cx="7693506" cy="378982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68981" y="2503487"/>
            <a:ext cx="288033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Red markers show failed outcomes of launching; green show successful outcomes of the CCAFS SLC-40</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markers showing launch sites</a:t>
            </a:r>
          </a:p>
        </p:txBody>
      </p:sp>
      <p:pic>
        <p:nvPicPr>
          <p:cNvPr id="4" name="Picture 3">
            <a:extLst>
              <a:ext uri="{FF2B5EF4-FFF2-40B4-BE49-F238E27FC236}">
                <a16:creationId xmlns:a16="http://schemas.microsoft.com/office/drawing/2014/main" id="{D4D0D6C5-62D0-263D-E446-ED6FDFB9FADB}"/>
              </a:ext>
            </a:extLst>
          </p:cNvPr>
          <p:cNvPicPr>
            <a:picLocks noChangeAspect="1"/>
          </p:cNvPicPr>
          <p:nvPr/>
        </p:nvPicPr>
        <p:blipFill>
          <a:blip r:embed="rId3"/>
          <a:stretch>
            <a:fillRect/>
          </a:stretch>
        </p:blipFill>
        <p:spPr>
          <a:xfrm>
            <a:off x="442682" y="1534885"/>
            <a:ext cx="7802248" cy="505029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88545" y="171074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the map, it is seen that launch sites are stationed towards the coastlines, away from the city, more towards railways for the main purpose of transportation for workers and materials needed.</a:t>
            </a:r>
          </a:p>
          <a:p>
            <a:pPr>
              <a:lnSpc>
                <a:spcPct val="100000"/>
              </a:lnSpc>
              <a:spcBef>
                <a:spcPts val="1400"/>
              </a:spcBef>
            </a:pPr>
            <a:r>
              <a:rPr lang="en-US" sz="2200" dirty="0">
                <a:solidFill>
                  <a:schemeClr val="accent3">
                    <a:lumMod val="25000"/>
                  </a:schemeClr>
                </a:solidFill>
                <a:latin typeface="Abadi" panose="020B0604020104020204" pitchFamily="34" charset="0"/>
              </a:rPr>
              <a:t>It is to be noted that launch sites are located away from the cities and more towards the sea area for the reason that if there are any failures in launch, rocket debris will not cause harm upon anyone/ anything within those areas and will fall in the sea or water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 to Launch Sites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38603" y="2593298"/>
            <a:ext cx="2884099" cy="34427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Amongst the four launch sites, it is seen that the most popular one is the KSC LC-39A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each launch site by percentage</a:t>
            </a:r>
          </a:p>
        </p:txBody>
      </p:sp>
      <p:pic>
        <p:nvPicPr>
          <p:cNvPr id="4" name="Picture 3">
            <a:extLst>
              <a:ext uri="{FF2B5EF4-FFF2-40B4-BE49-F238E27FC236}">
                <a16:creationId xmlns:a16="http://schemas.microsoft.com/office/drawing/2014/main" id="{073F9F2D-D19B-4CEE-9E33-3940447C5C31}"/>
              </a:ext>
            </a:extLst>
          </p:cNvPr>
          <p:cNvPicPr>
            <a:picLocks noChangeAspect="1"/>
          </p:cNvPicPr>
          <p:nvPr/>
        </p:nvPicPr>
        <p:blipFill>
          <a:blip r:embed="rId3"/>
          <a:stretch>
            <a:fillRect/>
          </a:stretch>
        </p:blipFill>
        <p:spPr>
          <a:xfrm>
            <a:off x="734027" y="1684712"/>
            <a:ext cx="7249537" cy="374384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28996"/>
            <a:ext cx="10673670" cy="4790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As seen on the Space X website the Falcon 9 rocket launches with a cost of 62 million dollars. However, there exists others with costs of 165 million dollars. The drastic levels in cost is a result of Space X being able to recover and reuse parts of the rocket within Stage 1. </a:t>
            </a:r>
          </a:p>
          <a:p>
            <a:pPr marL="0" indent="0">
              <a:spcBef>
                <a:spcPts val="1400"/>
              </a:spcBef>
              <a:buNone/>
            </a:pPr>
            <a:r>
              <a:rPr lang="en-US" sz="2200" dirty="0">
                <a:solidFill>
                  <a:schemeClr val="accent3">
                    <a:lumMod val="25000"/>
                  </a:schemeClr>
                </a:solidFill>
                <a:latin typeface="Abadi" panose="020B0604020104020204" pitchFamily="34" charset="0"/>
              </a:rPr>
              <a:t>The purpose of this project is to determine whether the Stage 1 will launch successfully; this is determined through the means of a machine learning pipeline.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What properties will help to determine a successful launch?</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What conditions are ultimately necessary to ensure a successful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4145" y="2030152"/>
            <a:ext cx="2908583" cy="48278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indicated by the pie chart, the KSC LC-39A has the highest success rate. With more than seventy percent of successful landings and under thirty percent of failed ones.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 rate</a:t>
            </a:r>
          </a:p>
        </p:txBody>
      </p:sp>
      <p:pic>
        <p:nvPicPr>
          <p:cNvPr id="2" name="Picture 1">
            <a:extLst>
              <a:ext uri="{FF2B5EF4-FFF2-40B4-BE49-F238E27FC236}">
                <a16:creationId xmlns:a16="http://schemas.microsoft.com/office/drawing/2014/main" id="{535C1CC7-445B-7B5A-7C05-18BBADF8707A}"/>
              </a:ext>
            </a:extLst>
          </p:cNvPr>
          <p:cNvPicPr>
            <a:picLocks noChangeAspect="1"/>
          </p:cNvPicPr>
          <p:nvPr/>
        </p:nvPicPr>
        <p:blipFill>
          <a:blip r:embed="rId3"/>
          <a:stretch>
            <a:fillRect/>
          </a:stretch>
        </p:blipFill>
        <p:spPr>
          <a:xfrm>
            <a:off x="4036074" y="2030152"/>
            <a:ext cx="7249537" cy="37438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comparison between the different payloads using the range slider can be made. With the slider ranging from 2500 to 7500 kg, a low weighted payload 2500 to 5000kg vs a higher weighted payload of 5000 to 700kg produced a significant finding:</a:t>
            </a:r>
          </a:p>
          <a:p>
            <a:pPr lvl="2">
              <a:lnSpc>
                <a:spcPct val="100000"/>
              </a:lnSpc>
              <a:spcBef>
                <a:spcPts val="1400"/>
              </a:spcBef>
            </a:pPr>
            <a:r>
              <a:rPr lang="en-US" dirty="0">
                <a:solidFill>
                  <a:schemeClr val="accent3">
                    <a:lumMod val="25000"/>
                  </a:schemeClr>
                </a:solidFill>
                <a:latin typeface="Abadi"/>
              </a:rPr>
              <a:t>The lower weighted payload produced more success rates than the heavy ones.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Scatterplot (Payload versus the Launch Outcomes for all of the sites)</a:t>
            </a:r>
          </a:p>
        </p:txBody>
      </p:sp>
      <p:pic>
        <p:nvPicPr>
          <p:cNvPr id="4" name="Picture 3">
            <a:extLst>
              <a:ext uri="{FF2B5EF4-FFF2-40B4-BE49-F238E27FC236}">
                <a16:creationId xmlns:a16="http://schemas.microsoft.com/office/drawing/2014/main" id="{3F759BC3-DAB4-FCCE-08AF-42784A38821E}"/>
              </a:ext>
            </a:extLst>
          </p:cNvPr>
          <p:cNvPicPr>
            <a:picLocks noChangeAspect="1"/>
          </p:cNvPicPr>
          <p:nvPr/>
        </p:nvPicPr>
        <p:blipFill>
          <a:blip r:embed="rId3"/>
          <a:stretch>
            <a:fillRect/>
          </a:stretch>
        </p:blipFill>
        <p:spPr>
          <a:xfrm>
            <a:off x="195015" y="4156539"/>
            <a:ext cx="5471267" cy="2020424"/>
          </a:xfrm>
          <a:prstGeom prst="rect">
            <a:avLst/>
          </a:prstGeom>
        </p:spPr>
      </p:pic>
      <p:pic>
        <p:nvPicPr>
          <p:cNvPr id="7" name="Picture 6">
            <a:extLst>
              <a:ext uri="{FF2B5EF4-FFF2-40B4-BE49-F238E27FC236}">
                <a16:creationId xmlns:a16="http://schemas.microsoft.com/office/drawing/2014/main" id="{2E8D8072-3300-3BCC-A8BF-692F79A219F7}"/>
              </a:ext>
            </a:extLst>
          </p:cNvPr>
          <p:cNvPicPr>
            <a:picLocks noChangeAspect="1"/>
          </p:cNvPicPr>
          <p:nvPr/>
        </p:nvPicPr>
        <p:blipFill>
          <a:blip r:embed="rId4"/>
          <a:stretch>
            <a:fillRect/>
          </a:stretch>
        </p:blipFill>
        <p:spPr>
          <a:xfrm>
            <a:off x="6048907" y="4048066"/>
            <a:ext cx="5710762" cy="225402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368206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Almost all of the models have the same accuracy, except that of the decision tree classifier, which exceeds the 83.3 percent of the other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B9F37CE-B9D8-7329-E5FB-B3F632D414F5}"/>
              </a:ext>
            </a:extLst>
          </p:cNvPr>
          <p:cNvPicPr>
            <a:picLocks noChangeAspect="1"/>
          </p:cNvPicPr>
          <p:nvPr/>
        </p:nvPicPr>
        <p:blipFill>
          <a:blip r:embed="rId3"/>
          <a:stretch>
            <a:fillRect/>
          </a:stretch>
        </p:blipFill>
        <p:spPr>
          <a:xfrm>
            <a:off x="4680227" y="1833988"/>
            <a:ext cx="6935168" cy="419158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816979"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seen in the confusion matrix (on the right), for the decision tree classifier model.</a:t>
            </a:r>
          </a:p>
          <a:p>
            <a:pPr>
              <a:lnSpc>
                <a:spcPct val="100000"/>
              </a:lnSpc>
              <a:spcBef>
                <a:spcPts val="1400"/>
              </a:spcBef>
            </a:pPr>
            <a:r>
              <a:rPr lang="en-US" sz="2200" dirty="0">
                <a:solidFill>
                  <a:schemeClr val="accent3">
                    <a:lumMod val="25000"/>
                  </a:schemeClr>
                </a:solidFill>
                <a:latin typeface="Abadi" panose="020B0604020104020204" pitchFamily="34" charset="0"/>
              </a:rPr>
              <a:t>There is an issue with false positives (true labels shows unsuccessful landings when the model indicates that 3 landings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classifier tends to over predict.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BA5325A-3F5E-46F2-9D8A-819B70D01018}"/>
              </a:ext>
            </a:extLst>
          </p:cNvPr>
          <p:cNvPicPr>
            <a:picLocks noChangeAspect="1"/>
          </p:cNvPicPr>
          <p:nvPr/>
        </p:nvPicPr>
        <p:blipFill>
          <a:blip r:embed="rId3"/>
          <a:stretch>
            <a:fillRect/>
          </a:stretch>
        </p:blipFill>
        <p:spPr>
          <a:xfrm>
            <a:off x="5189647" y="1628045"/>
            <a:ext cx="6268325" cy="522995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61667" y="1753849"/>
            <a:ext cx="10723944" cy="5666282"/>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Based on the project carried out, it can be concluded that:</a:t>
            </a:r>
          </a:p>
          <a:p>
            <a:pPr lvl="1">
              <a:lnSpc>
                <a:spcPct val="100000"/>
              </a:lnSpc>
              <a:spcBef>
                <a:spcPts val="1400"/>
              </a:spcBef>
            </a:pPr>
            <a:r>
              <a:rPr lang="en-US" sz="2000" dirty="0">
                <a:latin typeface="Abadi" panose="020B0604020104020204" pitchFamily="34" charset="0"/>
              </a:rPr>
              <a:t>Data was collected using the API from the public SpaceX API and the web scraping data from the SpaceX Wikipedia page.</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The first successful ground landing date was calculated to 2010-06-04</a:t>
            </a:r>
          </a:p>
          <a:p>
            <a:pPr lvl="1">
              <a:lnSpc>
                <a:spcPct val="100000"/>
              </a:lnSpc>
              <a:spcBef>
                <a:spcPts val="1400"/>
              </a:spcBef>
            </a:pPr>
            <a:r>
              <a:rPr lang="en-US" sz="2000" dirty="0">
                <a:solidFill>
                  <a:schemeClr val="accent3">
                    <a:lumMod val="25000"/>
                  </a:schemeClr>
                </a:solidFill>
                <a:latin typeface="Abadi" panose="020B0604020104020204" pitchFamily="34" charset="0"/>
              </a:rPr>
              <a:t>The calculation of the total number of successful and failure mission outcomes were done: 1 failure (in flight), 99 successes and 1 single success where the payload status was unclear.</a:t>
            </a:r>
          </a:p>
          <a:p>
            <a:pPr lvl="1">
              <a:lnSpc>
                <a:spcPct val="100000"/>
              </a:lnSpc>
              <a:spcBef>
                <a:spcPts val="1400"/>
              </a:spcBef>
            </a:pPr>
            <a:r>
              <a:rPr lang="en-US" sz="2000" dirty="0">
                <a:solidFill>
                  <a:schemeClr val="accent3">
                    <a:lumMod val="25000"/>
                  </a:schemeClr>
                </a:solidFill>
                <a:latin typeface="Abadi" panose="020B0604020104020204" pitchFamily="34" charset="0"/>
              </a:rPr>
              <a:t>The Decision Tree Classifier is indicated to be the best choice to carrying out the Predictive Analysis stage of the project.</a:t>
            </a:r>
          </a:p>
          <a:p>
            <a:pPr lvl="1">
              <a:lnSpc>
                <a:spcPct val="100000"/>
              </a:lnSpc>
              <a:spcBef>
                <a:spcPts val="1400"/>
              </a:spcBef>
            </a:pPr>
            <a:r>
              <a:rPr lang="en-US" sz="2000" dirty="0">
                <a:solidFill>
                  <a:schemeClr val="accent3">
                    <a:lumMod val="25000"/>
                  </a:schemeClr>
                </a:solidFill>
                <a:latin typeface="Abadi" panose="020B0604020104020204" pitchFamily="34" charset="0"/>
              </a:rPr>
              <a:t>However, the model tends to over predict and has cases of false positives (as seen in the confusion matrix)</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through the means of the SpaceX API and web scraping from the Wikipedia website.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by applying one-hot encoding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Models were tuned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dirty="0"/>
              <a:t>Data was collected using the API from the public SpaceX API and the web scraping data from the SpaceX Wikipedia page.</a:t>
            </a:r>
          </a:p>
          <a:p>
            <a:endParaRPr lang="en-US" dirty="0"/>
          </a:p>
          <a:p>
            <a:pPr lvl="1">
              <a:buFont typeface="Wingdings" panose="05000000000000000000" pitchFamily="2" charset="2"/>
              <a:buChar char="ü"/>
            </a:pPr>
            <a:r>
              <a:rPr lang="en-US" sz="2800" dirty="0"/>
              <a:t> The .</a:t>
            </a:r>
            <a:r>
              <a:rPr lang="en-US" sz="2800" dirty="0" err="1"/>
              <a:t>json</a:t>
            </a:r>
            <a:r>
              <a:rPr lang="en-US" sz="2800" dirty="0"/>
              <a:t>() function call was used to decode the response content information from the API and then was converted to a </a:t>
            </a:r>
            <a:r>
              <a:rPr lang="en-US" sz="2800" dirty="0" err="1"/>
              <a:t>dataframe</a:t>
            </a:r>
            <a:r>
              <a:rPr lang="en-US" sz="2800" dirty="0"/>
              <a:t> by using the Pandas library and the .</a:t>
            </a:r>
            <a:r>
              <a:rPr lang="en-US" sz="2800" dirty="0" err="1"/>
              <a:t>json_normalize</a:t>
            </a:r>
            <a:r>
              <a:rPr lang="en-US" sz="2800" dirty="0"/>
              <a:t>() function call.</a:t>
            </a:r>
          </a:p>
          <a:p>
            <a:pPr lvl="1">
              <a:buFont typeface="Wingdings" panose="05000000000000000000" pitchFamily="2" charset="2"/>
              <a:buChar char="ü"/>
            </a:pPr>
            <a:endParaRPr lang="en-US" sz="2800" dirty="0"/>
          </a:p>
          <a:p>
            <a:pPr lvl="1">
              <a:buFont typeface="Wingdings" panose="05000000000000000000" pitchFamily="2" charset="2"/>
              <a:buChar char="ü"/>
            </a:pPr>
            <a:r>
              <a:rPr lang="en-US" sz="2800" dirty="0"/>
              <a:t>Furthermore, the </a:t>
            </a:r>
            <a:r>
              <a:rPr lang="en-US" sz="2800" dirty="0" err="1"/>
              <a:t>BeautifulSoup</a:t>
            </a:r>
            <a:r>
              <a:rPr lang="en-US" sz="2800" dirty="0"/>
              <a:t> library was used to carry out the web scraping on the Wikipedia page. The launch records were collect and converted into a </a:t>
            </a:r>
            <a:r>
              <a:rPr lang="en-US" sz="2800" dirty="0" err="1"/>
              <a:t>dataframe</a:t>
            </a:r>
            <a:r>
              <a:rPr lang="en-US" sz="2800" dirty="0"/>
              <a:t> using the Pandas library for further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199213"/>
            <a:ext cx="5234898" cy="5658787"/>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b="1" dirty="0">
                <a:cs typeface="Calibri"/>
              </a:rPr>
              <a:t> </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04113" y="1815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GET request method was used to collect data from the SpaceX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https://github.com/veeweenee/IBM-DS-Capstone-Course/blob/main/jupyter-labs-spacex-data-collection-api.ipynb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cxnSp>
        <p:nvCxnSpPr>
          <p:cNvPr id="12" name="Straight Connector 11">
            <a:extLst>
              <a:ext uri="{FF2B5EF4-FFF2-40B4-BE49-F238E27FC236}">
                <a16:creationId xmlns:a16="http://schemas.microsoft.com/office/drawing/2014/main" id="{4A3016C7-FC97-A224-DC10-E81887FC00D6}"/>
              </a:ext>
            </a:extLst>
          </p:cNvPr>
          <p:cNvCxnSpPr>
            <a:stCxn id="2" idx="0"/>
          </p:cNvCxnSpPr>
          <p:nvPr/>
        </p:nvCxnSpPr>
        <p:spPr>
          <a:xfrm>
            <a:off x="8574787" y="1485431"/>
            <a:ext cx="25611" cy="5230162"/>
          </a:xfrm>
          <a:prstGeom prst="line">
            <a:avLst/>
          </a:prstGeom>
          <a:effectLst/>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2D88E127-8114-7040-552F-E48D028A6BC8}"/>
              </a:ext>
            </a:extLst>
          </p:cNvPr>
          <p:cNvSpPr/>
          <p:nvPr/>
        </p:nvSpPr>
        <p:spPr>
          <a:xfrm>
            <a:off x="7304061" y="2449434"/>
            <a:ext cx="2592674" cy="8881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Use .</a:t>
            </a:r>
            <a:r>
              <a:rPr lang="en-US" sz="1600" dirty="0" err="1"/>
              <a:t>json_normalize</a:t>
            </a:r>
            <a:r>
              <a:rPr lang="en-US" sz="1600" dirty="0"/>
              <a:t> to convert from JSON to </a:t>
            </a:r>
            <a:r>
              <a:rPr lang="en-US" sz="1600" dirty="0" err="1"/>
              <a:t>DataFrame</a:t>
            </a:r>
            <a:endParaRPr lang="en-US" sz="1600" dirty="0"/>
          </a:p>
        </p:txBody>
      </p:sp>
      <p:sp>
        <p:nvSpPr>
          <p:cNvPr id="8" name="Rectangle: Rounded Corners 7">
            <a:extLst>
              <a:ext uri="{FF2B5EF4-FFF2-40B4-BE49-F238E27FC236}">
                <a16:creationId xmlns:a16="http://schemas.microsoft.com/office/drawing/2014/main" id="{397D2DB7-89EB-CD0B-33F9-FF71E4439B78}"/>
              </a:ext>
            </a:extLst>
          </p:cNvPr>
          <p:cNvSpPr/>
          <p:nvPr/>
        </p:nvSpPr>
        <p:spPr>
          <a:xfrm>
            <a:off x="7319051" y="4468616"/>
            <a:ext cx="2785047" cy="7154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Filter the data to have only Falcon 9 launches</a:t>
            </a:r>
          </a:p>
        </p:txBody>
      </p:sp>
      <p:sp>
        <p:nvSpPr>
          <p:cNvPr id="9" name="Rectangle: Rounded Corners 8">
            <a:extLst>
              <a:ext uri="{FF2B5EF4-FFF2-40B4-BE49-F238E27FC236}">
                <a16:creationId xmlns:a16="http://schemas.microsoft.com/office/drawing/2014/main" id="{C8C45815-4727-110F-5036-85CDE5EE3229}"/>
              </a:ext>
            </a:extLst>
          </p:cNvPr>
          <p:cNvSpPr/>
          <p:nvPr/>
        </p:nvSpPr>
        <p:spPr>
          <a:xfrm>
            <a:off x="7484449" y="3543344"/>
            <a:ext cx="2454249" cy="7195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Condense </a:t>
            </a:r>
            <a:r>
              <a:rPr lang="en-US" dirty="0" err="1"/>
              <a:t>DataFrame</a:t>
            </a:r>
            <a:r>
              <a:rPr lang="en-US" dirty="0"/>
              <a:t> to only relevant data</a:t>
            </a:r>
          </a:p>
        </p:txBody>
      </p:sp>
      <p:sp>
        <p:nvSpPr>
          <p:cNvPr id="2" name="Rectangle: Rounded Corners 1">
            <a:extLst>
              <a:ext uri="{FF2B5EF4-FFF2-40B4-BE49-F238E27FC236}">
                <a16:creationId xmlns:a16="http://schemas.microsoft.com/office/drawing/2014/main" id="{060032B8-3185-729B-74B8-738B0CAA60EE}"/>
              </a:ext>
            </a:extLst>
          </p:cNvPr>
          <p:cNvSpPr/>
          <p:nvPr/>
        </p:nvSpPr>
        <p:spPr>
          <a:xfrm>
            <a:off x="7735546" y="1485431"/>
            <a:ext cx="1678481" cy="7195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Request (via the APIs)</a:t>
            </a:r>
          </a:p>
        </p:txBody>
      </p:sp>
      <p:sp>
        <p:nvSpPr>
          <p:cNvPr id="10" name="Rectangle: Rounded Corners 9">
            <a:extLst>
              <a:ext uri="{FF2B5EF4-FFF2-40B4-BE49-F238E27FC236}">
                <a16:creationId xmlns:a16="http://schemas.microsoft.com/office/drawing/2014/main" id="{6159F6BA-1527-CEFA-C93E-D26FC85CC4FF}"/>
              </a:ext>
            </a:extLst>
          </p:cNvPr>
          <p:cNvSpPr/>
          <p:nvPr/>
        </p:nvSpPr>
        <p:spPr>
          <a:xfrm>
            <a:off x="7319051" y="5364926"/>
            <a:ext cx="2619647" cy="13506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the number of missing </a:t>
            </a:r>
            <a:r>
              <a:rPr lang="en-US" dirty="0" err="1"/>
              <a:t>PayloadMass</a:t>
            </a:r>
            <a:r>
              <a:rPr lang="en-US" dirty="0"/>
              <a:t> values with the mean function</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was scraped from the Wikipedia page by using the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 </a:t>
            </a:r>
          </a:p>
          <a:p>
            <a:pPr>
              <a:lnSpc>
                <a:spcPct val="100000"/>
              </a:lnSpc>
              <a:spcBef>
                <a:spcPts val="1400"/>
              </a:spcBef>
            </a:pPr>
            <a:r>
              <a:rPr lang="en-US" sz="2200" dirty="0">
                <a:solidFill>
                  <a:schemeClr val="accent3">
                    <a:lumMod val="25000"/>
                  </a:schemeClr>
                </a:solidFill>
                <a:latin typeface="Abadi"/>
              </a:rPr>
              <a:t>Findings of the launch information were then casted 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for further exploration.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https://github.com/veeweenee/IBM-DS-Capstone-Course/blob/main/jupyter-labs-webscraping.ipynb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681273" y="1240100"/>
            <a:ext cx="5689989" cy="561790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cs typeface="Calibri"/>
              </a:rPr>
              <a:t> </a:t>
            </a:r>
            <a:endParaRPr lang="en-US" dirty="0">
              <a:cs typeface="Calibri"/>
            </a:endParaRPr>
          </a:p>
        </p:txBody>
      </p:sp>
      <p:cxnSp>
        <p:nvCxnSpPr>
          <p:cNvPr id="15" name="Straight Connector 14">
            <a:extLst>
              <a:ext uri="{FF2B5EF4-FFF2-40B4-BE49-F238E27FC236}">
                <a16:creationId xmlns:a16="http://schemas.microsoft.com/office/drawing/2014/main" id="{20BF638C-A2CF-EA65-DADF-CAC2605136A1}"/>
              </a:ext>
            </a:extLst>
          </p:cNvPr>
          <p:cNvCxnSpPr/>
          <p:nvPr/>
        </p:nvCxnSpPr>
        <p:spPr>
          <a:xfrm>
            <a:off x="8640759" y="1603948"/>
            <a:ext cx="0" cy="4823263"/>
          </a:xfrm>
          <a:prstGeom prst="line">
            <a:avLst/>
          </a:prstGeom>
        </p:spPr>
        <p:style>
          <a:lnRef idx="3">
            <a:schemeClr val="dk1"/>
          </a:lnRef>
          <a:fillRef idx="0">
            <a:schemeClr val="dk1"/>
          </a:fillRef>
          <a:effectRef idx="2">
            <a:schemeClr val="dk1"/>
          </a:effectRef>
          <a:fontRef idx="minor">
            <a:schemeClr val="tx1"/>
          </a:fontRef>
        </p:style>
      </p:cxnSp>
      <p:sp>
        <p:nvSpPr>
          <p:cNvPr id="5" name="Rectangle: Rounded Corners 4">
            <a:extLst>
              <a:ext uri="{FF2B5EF4-FFF2-40B4-BE49-F238E27FC236}">
                <a16:creationId xmlns:a16="http://schemas.microsoft.com/office/drawing/2014/main" id="{334C0A71-2405-68A8-6C02-F0565C40B21B}"/>
              </a:ext>
            </a:extLst>
          </p:cNvPr>
          <p:cNvSpPr/>
          <p:nvPr/>
        </p:nvSpPr>
        <p:spPr>
          <a:xfrm>
            <a:off x="7614248" y="1439909"/>
            <a:ext cx="2053027" cy="88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Request (Wikipedia html content)</a:t>
            </a:r>
          </a:p>
        </p:txBody>
      </p:sp>
      <p:sp>
        <p:nvSpPr>
          <p:cNvPr id="7" name="Rectangle: Rounded Corners 6">
            <a:extLst>
              <a:ext uri="{FF2B5EF4-FFF2-40B4-BE49-F238E27FC236}">
                <a16:creationId xmlns:a16="http://schemas.microsoft.com/office/drawing/2014/main" id="{79A80EA3-4D41-6D8A-3C3E-D82C32C2C86A}"/>
              </a:ext>
            </a:extLst>
          </p:cNvPr>
          <p:cNvSpPr/>
          <p:nvPr/>
        </p:nvSpPr>
        <p:spPr>
          <a:xfrm>
            <a:off x="7801520" y="2488694"/>
            <a:ext cx="1678481" cy="7195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Parse with </a:t>
            </a:r>
            <a:r>
              <a:rPr lang="en-US" dirty="0" err="1"/>
              <a:t>BeautifulSoup</a:t>
            </a:r>
            <a:endParaRPr lang="en-US" dirty="0"/>
          </a:p>
        </p:txBody>
      </p:sp>
      <p:sp>
        <p:nvSpPr>
          <p:cNvPr id="8" name="Rectangle: Rounded Corners 7">
            <a:extLst>
              <a:ext uri="{FF2B5EF4-FFF2-40B4-BE49-F238E27FC236}">
                <a16:creationId xmlns:a16="http://schemas.microsoft.com/office/drawing/2014/main" id="{69167F29-7BC3-283E-3434-6EA353F7A998}"/>
              </a:ext>
            </a:extLst>
          </p:cNvPr>
          <p:cNvSpPr/>
          <p:nvPr/>
        </p:nvSpPr>
        <p:spPr>
          <a:xfrm>
            <a:off x="7261094" y="3332555"/>
            <a:ext cx="2759331" cy="10551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Locate the launch info from the html content (from the table)</a:t>
            </a:r>
          </a:p>
        </p:txBody>
      </p:sp>
      <p:sp>
        <p:nvSpPr>
          <p:cNvPr id="12" name="Rectangle: Rounded Corners 11">
            <a:extLst>
              <a:ext uri="{FF2B5EF4-FFF2-40B4-BE49-F238E27FC236}">
                <a16:creationId xmlns:a16="http://schemas.microsoft.com/office/drawing/2014/main" id="{C395B6A5-4A34-E651-2C51-41C9F948EB17}"/>
              </a:ext>
            </a:extLst>
          </p:cNvPr>
          <p:cNvSpPr/>
          <p:nvPr/>
        </p:nvSpPr>
        <p:spPr>
          <a:xfrm>
            <a:off x="7405467" y="4548761"/>
            <a:ext cx="2471612" cy="10551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Extract the info from the html table and input into a dictionary</a:t>
            </a:r>
          </a:p>
        </p:txBody>
      </p:sp>
      <p:sp>
        <p:nvSpPr>
          <p:cNvPr id="13" name="Rectangle: Rounded Corners 12">
            <a:extLst>
              <a:ext uri="{FF2B5EF4-FFF2-40B4-BE49-F238E27FC236}">
                <a16:creationId xmlns:a16="http://schemas.microsoft.com/office/drawing/2014/main" id="{33B527CE-CC01-8666-7BA3-AAD73675109A}"/>
              </a:ext>
            </a:extLst>
          </p:cNvPr>
          <p:cNvSpPr/>
          <p:nvPr/>
        </p:nvSpPr>
        <p:spPr>
          <a:xfrm>
            <a:off x="7688258" y="5764967"/>
            <a:ext cx="2053027" cy="88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Cast the dictionary to/display in a </a:t>
            </a:r>
            <a:r>
              <a:rPr lang="en-US" dirty="0" err="1"/>
              <a:t>DataFrame</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446</TotalTime>
  <Words>2104</Words>
  <Application>Microsoft Office PowerPoint</Application>
  <PresentationFormat>Widescreen</PresentationFormat>
  <Paragraphs>218</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Arial Unicode MS</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Vilinie Singh</cp:lastModifiedBy>
  <cp:revision>201</cp:revision>
  <dcterms:created xsi:type="dcterms:W3CDTF">2021-04-29T18:58:34Z</dcterms:created>
  <dcterms:modified xsi:type="dcterms:W3CDTF">2025-02-25T23:44:05Z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